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1" r:id="rId3"/>
    <p:sldId id="259" r:id="rId4"/>
    <p:sldId id="260" r:id="rId5"/>
    <p:sldId id="257" r:id="rId6"/>
    <p:sldId id="262" r:id="rId7"/>
    <p:sldId id="263" r:id="rId8"/>
    <p:sldId id="275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58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68ECC0-F8FC-4E20-A21E-C76DC045BC18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75C7294-88E4-4EBC-9D87-7D03CC6C07C7}">
      <dgm:prSet phldrT="[Tekst]"/>
      <dgm:spPr/>
      <dgm:t>
        <a:bodyPr/>
        <a:lstStyle/>
        <a:p>
          <a:r>
            <a:rPr lang="pl-PL" dirty="0" err="1"/>
            <a:t>Hedelfińska</a:t>
          </a:r>
          <a:endParaRPr lang="pl-PL" dirty="0"/>
        </a:p>
      </dgm:t>
    </dgm:pt>
    <dgm:pt modelId="{AC61BE27-ECC7-4A79-81BA-BCE1F848CAE3}" type="parTrans" cxnId="{9DBC1FB9-CBF2-437A-AD8C-86B9ADC7A985}">
      <dgm:prSet/>
      <dgm:spPr/>
      <dgm:t>
        <a:bodyPr/>
        <a:lstStyle/>
        <a:p>
          <a:endParaRPr lang="pl-PL"/>
        </a:p>
      </dgm:t>
    </dgm:pt>
    <dgm:pt modelId="{8E0B1DC6-B1A8-4B66-B9EB-F447EA2A3294}" type="sibTrans" cxnId="{9DBC1FB9-CBF2-437A-AD8C-86B9ADC7A98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pl-PL"/>
        </a:p>
      </dgm:t>
    </dgm:pt>
    <dgm:pt modelId="{E94342E1-78C9-48E9-8C75-7458B549D46B}">
      <dgm:prSet phldrT="[Tekst]"/>
      <dgm:spPr/>
      <dgm:t>
        <a:bodyPr/>
        <a:lstStyle/>
        <a:p>
          <a:r>
            <a:rPr lang="pl-PL" dirty="0" err="1"/>
            <a:t>Buttnera</a:t>
          </a:r>
          <a:r>
            <a:rPr lang="pl-PL" dirty="0"/>
            <a:t> czerwona</a:t>
          </a:r>
        </a:p>
      </dgm:t>
    </dgm:pt>
    <dgm:pt modelId="{99E281C7-7BDF-4C94-8B4E-3BF0F5842622}" type="parTrans" cxnId="{A8EEF34B-71ED-4A22-B01A-1A5193664686}">
      <dgm:prSet/>
      <dgm:spPr/>
      <dgm:t>
        <a:bodyPr/>
        <a:lstStyle/>
        <a:p>
          <a:endParaRPr lang="pl-PL"/>
        </a:p>
      </dgm:t>
    </dgm:pt>
    <dgm:pt modelId="{EF9DF69F-E1AC-4CA3-958F-9B1B16E16CE1}" type="sibTrans" cxnId="{A8EEF34B-71ED-4A22-B01A-1A5193664686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pl-PL"/>
        </a:p>
      </dgm:t>
    </dgm:pt>
    <dgm:pt modelId="{6DA27D23-5953-4F53-A487-10E557222019}">
      <dgm:prSet phldrT="[Tekst]"/>
      <dgm:spPr/>
      <dgm:t>
        <a:bodyPr/>
        <a:lstStyle/>
        <a:p>
          <a:r>
            <a:rPr lang="pl-PL" dirty="0" err="1"/>
            <a:t>Donissena</a:t>
          </a:r>
          <a:r>
            <a:rPr lang="pl-PL" dirty="0"/>
            <a:t> żółta</a:t>
          </a:r>
        </a:p>
      </dgm:t>
    </dgm:pt>
    <dgm:pt modelId="{8D854EB6-7B62-481D-8A73-9D672FE84A39}" type="parTrans" cxnId="{1D74AE3C-01D0-4D13-9F76-E244A00130BA}">
      <dgm:prSet/>
      <dgm:spPr/>
      <dgm:t>
        <a:bodyPr/>
        <a:lstStyle/>
        <a:p>
          <a:endParaRPr lang="pl-PL"/>
        </a:p>
      </dgm:t>
    </dgm:pt>
    <dgm:pt modelId="{BAD7DDE6-4DD4-4AA3-9A53-9869E45C9CBA}" type="sibTrans" cxnId="{1D74AE3C-01D0-4D13-9F76-E244A00130BA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pl-PL"/>
        </a:p>
      </dgm:t>
    </dgm:pt>
    <dgm:pt modelId="{DEEDA878-E29E-4737-9E37-1560B7200215}" type="pres">
      <dgm:prSet presAssocID="{5868ECC0-F8FC-4E20-A21E-C76DC045BC18}" presName="Name0" presStyleCnt="0">
        <dgm:presLayoutVars>
          <dgm:chMax val="21"/>
          <dgm:chPref val="21"/>
        </dgm:presLayoutVars>
      </dgm:prSet>
      <dgm:spPr/>
    </dgm:pt>
    <dgm:pt modelId="{1E46810E-1ECF-4DEF-820F-34FCD656A26B}" type="pres">
      <dgm:prSet presAssocID="{B75C7294-88E4-4EBC-9D87-7D03CC6C07C7}" presName="text1" presStyleCnt="0"/>
      <dgm:spPr/>
    </dgm:pt>
    <dgm:pt modelId="{D2D89E99-0402-474C-9FF6-148BFC1505E2}" type="pres">
      <dgm:prSet presAssocID="{B75C7294-88E4-4EBC-9D87-7D03CC6C07C7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DEA8E24-7EDE-477E-A396-4C3D0B56F17E}" type="pres">
      <dgm:prSet presAssocID="{B75C7294-88E4-4EBC-9D87-7D03CC6C07C7}" presName="textaccent1" presStyleCnt="0"/>
      <dgm:spPr/>
    </dgm:pt>
    <dgm:pt modelId="{BF3C9305-03BC-496D-9385-63CB7CCD978F}" type="pres">
      <dgm:prSet presAssocID="{B75C7294-88E4-4EBC-9D87-7D03CC6C07C7}" presName="accentRepeatNode" presStyleLbl="solidAlignAcc1" presStyleIdx="0" presStyleCnt="6"/>
      <dgm:spPr/>
    </dgm:pt>
    <dgm:pt modelId="{A1911C3D-85DF-4D73-8587-CC5283503650}" type="pres">
      <dgm:prSet presAssocID="{8E0B1DC6-B1A8-4B66-B9EB-F447EA2A3294}" presName="image1" presStyleCnt="0"/>
      <dgm:spPr/>
    </dgm:pt>
    <dgm:pt modelId="{A72FA091-938A-48D0-876D-A36B07677D8B}" type="pres">
      <dgm:prSet presAssocID="{8E0B1DC6-B1A8-4B66-B9EB-F447EA2A3294}" presName="imageRepeatNode" presStyleLbl="alignAcc1" presStyleIdx="0" presStyleCnt="3"/>
      <dgm:spPr/>
    </dgm:pt>
    <dgm:pt modelId="{BCC1552B-9E9A-4AC4-987F-C238AB03C8D1}" type="pres">
      <dgm:prSet presAssocID="{8E0B1DC6-B1A8-4B66-B9EB-F447EA2A3294}" presName="imageaccent1" presStyleCnt="0"/>
      <dgm:spPr/>
    </dgm:pt>
    <dgm:pt modelId="{325E2940-3DC1-4743-8BD7-B320D6CAAABF}" type="pres">
      <dgm:prSet presAssocID="{8E0B1DC6-B1A8-4B66-B9EB-F447EA2A3294}" presName="accentRepeatNode" presStyleLbl="solidAlignAcc1" presStyleIdx="1" presStyleCnt="6"/>
      <dgm:spPr/>
    </dgm:pt>
    <dgm:pt modelId="{FF6174B7-E21E-4315-8FD5-AC0831A29FB2}" type="pres">
      <dgm:prSet presAssocID="{E94342E1-78C9-48E9-8C75-7458B549D46B}" presName="text2" presStyleCnt="0"/>
      <dgm:spPr/>
    </dgm:pt>
    <dgm:pt modelId="{55564EDD-6D5B-4DAA-9723-B6E71D9B5EF1}" type="pres">
      <dgm:prSet presAssocID="{E94342E1-78C9-48E9-8C75-7458B549D46B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303D69E-B058-4953-8235-6F58E47E5987}" type="pres">
      <dgm:prSet presAssocID="{E94342E1-78C9-48E9-8C75-7458B549D46B}" presName="textaccent2" presStyleCnt="0"/>
      <dgm:spPr/>
    </dgm:pt>
    <dgm:pt modelId="{805F209C-AE53-4538-BD82-2B6EE11F4F5C}" type="pres">
      <dgm:prSet presAssocID="{E94342E1-78C9-48E9-8C75-7458B549D46B}" presName="accentRepeatNode" presStyleLbl="solidAlignAcc1" presStyleIdx="2" presStyleCnt="6"/>
      <dgm:spPr/>
    </dgm:pt>
    <dgm:pt modelId="{B72F9995-3470-40C8-9E65-7BD00E0A9ABC}" type="pres">
      <dgm:prSet presAssocID="{EF9DF69F-E1AC-4CA3-958F-9B1B16E16CE1}" presName="image2" presStyleCnt="0"/>
      <dgm:spPr/>
    </dgm:pt>
    <dgm:pt modelId="{A626349F-5F6B-4F9D-B172-3220CCF5320E}" type="pres">
      <dgm:prSet presAssocID="{EF9DF69F-E1AC-4CA3-958F-9B1B16E16CE1}" presName="imageRepeatNode" presStyleLbl="alignAcc1" presStyleIdx="1" presStyleCnt="3"/>
      <dgm:spPr/>
    </dgm:pt>
    <dgm:pt modelId="{18508C92-C812-4EA3-BBC6-DD0EFAE4B061}" type="pres">
      <dgm:prSet presAssocID="{EF9DF69F-E1AC-4CA3-958F-9B1B16E16CE1}" presName="imageaccent2" presStyleCnt="0"/>
      <dgm:spPr/>
    </dgm:pt>
    <dgm:pt modelId="{7EBF60B3-9D71-4EE5-BB62-13F4FAB0534F}" type="pres">
      <dgm:prSet presAssocID="{EF9DF69F-E1AC-4CA3-958F-9B1B16E16CE1}" presName="accentRepeatNode" presStyleLbl="solidAlignAcc1" presStyleIdx="3" presStyleCnt="6"/>
      <dgm:spPr/>
    </dgm:pt>
    <dgm:pt modelId="{321B575E-27BE-4493-8BB9-2E9CF1AAD8C5}" type="pres">
      <dgm:prSet presAssocID="{6DA27D23-5953-4F53-A487-10E557222019}" presName="text3" presStyleCnt="0"/>
      <dgm:spPr/>
    </dgm:pt>
    <dgm:pt modelId="{8A7360C3-70C0-4299-9DC8-0233A255195F}" type="pres">
      <dgm:prSet presAssocID="{6DA27D23-5953-4F53-A487-10E557222019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76DB6CF-2860-4EBD-B2C9-26A1CD3B921D}" type="pres">
      <dgm:prSet presAssocID="{6DA27D23-5953-4F53-A487-10E557222019}" presName="textaccent3" presStyleCnt="0"/>
      <dgm:spPr/>
    </dgm:pt>
    <dgm:pt modelId="{3DCF95BE-9919-408D-BD18-FCC3635608F7}" type="pres">
      <dgm:prSet presAssocID="{6DA27D23-5953-4F53-A487-10E557222019}" presName="accentRepeatNode" presStyleLbl="solidAlignAcc1" presStyleIdx="4" presStyleCnt="6"/>
      <dgm:spPr/>
    </dgm:pt>
    <dgm:pt modelId="{53983E13-D4CE-4BC4-A8CC-2C368132DD16}" type="pres">
      <dgm:prSet presAssocID="{BAD7DDE6-4DD4-4AA3-9A53-9869E45C9CBA}" presName="image3" presStyleCnt="0"/>
      <dgm:spPr/>
    </dgm:pt>
    <dgm:pt modelId="{76686414-C4F5-4121-8B63-B45C608AC2C0}" type="pres">
      <dgm:prSet presAssocID="{BAD7DDE6-4DD4-4AA3-9A53-9869E45C9CBA}" presName="imageRepeatNode" presStyleLbl="alignAcc1" presStyleIdx="2" presStyleCnt="3" custLinFactNeighborX="1547" custLinFactNeighborY="-8474"/>
      <dgm:spPr/>
    </dgm:pt>
    <dgm:pt modelId="{7F4761CF-A58A-424B-A2B7-E4F1875B1F6E}" type="pres">
      <dgm:prSet presAssocID="{BAD7DDE6-4DD4-4AA3-9A53-9869E45C9CBA}" presName="imageaccent3" presStyleCnt="0"/>
      <dgm:spPr/>
    </dgm:pt>
    <dgm:pt modelId="{FF39A1CB-2BCD-4B41-9939-7F5A95D458D9}" type="pres">
      <dgm:prSet presAssocID="{BAD7DDE6-4DD4-4AA3-9A53-9869E45C9CBA}" presName="accentRepeatNode" presStyleLbl="solidAlignAcc1" presStyleIdx="5" presStyleCnt="6"/>
      <dgm:spPr/>
    </dgm:pt>
  </dgm:ptLst>
  <dgm:cxnLst>
    <dgm:cxn modelId="{1D74AE3C-01D0-4D13-9F76-E244A00130BA}" srcId="{5868ECC0-F8FC-4E20-A21E-C76DC045BC18}" destId="{6DA27D23-5953-4F53-A487-10E557222019}" srcOrd="2" destOrd="0" parTransId="{8D854EB6-7B62-481D-8A73-9D672FE84A39}" sibTransId="{BAD7DDE6-4DD4-4AA3-9A53-9869E45C9CBA}"/>
    <dgm:cxn modelId="{CFD6E75B-C004-4244-9854-5DC342D3D0FA}" type="presOf" srcId="{BAD7DDE6-4DD4-4AA3-9A53-9869E45C9CBA}" destId="{76686414-C4F5-4121-8B63-B45C608AC2C0}" srcOrd="0" destOrd="0" presId="urn:microsoft.com/office/officeart/2008/layout/HexagonCluster"/>
    <dgm:cxn modelId="{A8EEF34B-71ED-4A22-B01A-1A5193664686}" srcId="{5868ECC0-F8FC-4E20-A21E-C76DC045BC18}" destId="{E94342E1-78C9-48E9-8C75-7458B549D46B}" srcOrd="1" destOrd="0" parTransId="{99E281C7-7BDF-4C94-8B4E-3BF0F5842622}" sibTransId="{EF9DF69F-E1AC-4CA3-958F-9B1B16E16CE1}"/>
    <dgm:cxn modelId="{06620782-3C6C-4C5A-902C-056787CF1122}" type="presOf" srcId="{8E0B1DC6-B1A8-4B66-B9EB-F447EA2A3294}" destId="{A72FA091-938A-48D0-876D-A36B07677D8B}" srcOrd="0" destOrd="0" presId="urn:microsoft.com/office/officeart/2008/layout/HexagonCluster"/>
    <dgm:cxn modelId="{D8BE519A-7AC5-4618-9ACE-70317F31EF28}" type="presOf" srcId="{EF9DF69F-E1AC-4CA3-958F-9B1B16E16CE1}" destId="{A626349F-5F6B-4F9D-B172-3220CCF5320E}" srcOrd="0" destOrd="0" presId="urn:microsoft.com/office/officeart/2008/layout/HexagonCluster"/>
    <dgm:cxn modelId="{7F42D1A2-21E9-43BD-99EE-DEFB18B8AD57}" type="presOf" srcId="{E94342E1-78C9-48E9-8C75-7458B549D46B}" destId="{55564EDD-6D5B-4DAA-9723-B6E71D9B5EF1}" srcOrd="0" destOrd="0" presId="urn:microsoft.com/office/officeart/2008/layout/HexagonCluster"/>
    <dgm:cxn modelId="{1D68A5A8-5902-4667-A11C-233CB538C986}" type="presOf" srcId="{6DA27D23-5953-4F53-A487-10E557222019}" destId="{8A7360C3-70C0-4299-9DC8-0233A255195F}" srcOrd="0" destOrd="0" presId="urn:microsoft.com/office/officeart/2008/layout/HexagonCluster"/>
    <dgm:cxn modelId="{5C11DDB6-67B3-4AE6-9D95-1ECAD48153E1}" type="presOf" srcId="{5868ECC0-F8FC-4E20-A21E-C76DC045BC18}" destId="{DEEDA878-E29E-4737-9E37-1560B7200215}" srcOrd="0" destOrd="0" presId="urn:microsoft.com/office/officeart/2008/layout/HexagonCluster"/>
    <dgm:cxn modelId="{9DBC1FB9-CBF2-437A-AD8C-86B9ADC7A985}" srcId="{5868ECC0-F8FC-4E20-A21E-C76DC045BC18}" destId="{B75C7294-88E4-4EBC-9D87-7D03CC6C07C7}" srcOrd="0" destOrd="0" parTransId="{AC61BE27-ECC7-4A79-81BA-BCE1F848CAE3}" sibTransId="{8E0B1DC6-B1A8-4B66-B9EB-F447EA2A3294}"/>
    <dgm:cxn modelId="{829894DD-9417-4A32-875C-D67168875672}" type="presOf" srcId="{B75C7294-88E4-4EBC-9D87-7D03CC6C07C7}" destId="{D2D89E99-0402-474C-9FF6-148BFC1505E2}" srcOrd="0" destOrd="0" presId="urn:microsoft.com/office/officeart/2008/layout/HexagonCluster"/>
    <dgm:cxn modelId="{ED3EB96E-86F3-463D-A9BF-28D0921138D8}" type="presParOf" srcId="{DEEDA878-E29E-4737-9E37-1560B7200215}" destId="{1E46810E-1ECF-4DEF-820F-34FCD656A26B}" srcOrd="0" destOrd="0" presId="urn:microsoft.com/office/officeart/2008/layout/HexagonCluster"/>
    <dgm:cxn modelId="{E68B1F03-DBF7-421A-B812-EF116A8B3C48}" type="presParOf" srcId="{1E46810E-1ECF-4DEF-820F-34FCD656A26B}" destId="{D2D89E99-0402-474C-9FF6-148BFC1505E2}" srcOrd="0" destOrd="0" presId="urn:microsoft.com/office/officeart/2008/layout/HexagonCluster"/>
    <dgm:cxn modelId="{9BED007A-6E1A-483C-B29E-D2C5459A3D67}" type="presParOf" srcId="{DEEDA878-E29E-4737-9E37-1560B7200215}" destId="{9DEA8E24-7EDE-477E-A396-4C3D0B56F17E}" srcOrd="1" destOrd="0" presId="urn:microsoft.com/office/officeart/2008/layout/HexagonCluster"/>
    <dgm:cxn modelId="{3193A31A-8AAB-4159-A3FF-1064365DAB60}" type="presParOf" srcId="{9DEA8E24-7EDE-477E-A396-4C3D0B56F17E}" destId="{BF3C9305-03BC-496D-9385-63CB7CCD978F}" srcOrd="0" destOrd="0" presId="urn:microsoft.com/office/officeart/2008/layout/HexagonCluster"/>
    <dgm:cxn modelId="{7C14768A-D179-4F98-8C7B-B23EE93BD962}" type="presParOf" srcId="{DEEDA878-E29E-4737-9E37-1560B7200215}" destId="{A1911C3D-85DF-4D73-8587-CC5283503650}" srcOrd="2" destOrd="0" presId="urn:microsoft.com/office/officeart/2008/layout/HexagonCluster"/>
    <dgm:cxn modelId="{68C8B187-42B2-4A44-A51E-AF938EB76226}" type="presParOf" srcId="{A1911C3D-85DF-4D73-8587-CC5283503650}" destId="{A72FA091-938A-48D0-876D-A36B07677D8B}" srcOrd="0" destOrd="0" presId="urn:microsoft.com/office/officeart/2008/layout/HexagonCluster"/>
    <dgm:cxn modelId="{5D90EFF3-5260-45E1-B9FD-531777893E0D}" type="presParOf" srcId="{DEEDA878-E29E-4737-9E37-1560B7200215}" destId="{BCC1552B-9E9A-4AC4-987F-C238AB03C8D1}" srcOrd="3" destOrd="0" presId="urn:microsoft.com/office/officeart/2008/layout/HexagonCluster"/>
    <dgm:cxn modelId="{F4915617-E0C3-4D91-9D20-9FF7B9C839EF}" type="presParOf" srcId="{BCC1552B-9E9A-4AC4-987F-C238AB03C8D1}" destId="{325E2940-3DC1-4743-8BD7-B320D6CAAABF}" srcOrd="0" destOrd="0" presId="urn:microsoft.com/office/officeart/2008/layout/HexagonCluster"/>
    <dgm:cxn modelId="{686831FF-A3AB-4003-AF53-1ABA2A07CD5D}" type="presParOf" srcId="{DEEDA878-E29E-4737-9E37-1560B7200215}" destId="{FF6174B7-E21E-4315-8FD5-AC0831A29FB2}" srcOrd="4" destOrd="0" presId="urn:microsoft.com/office/officeart/2008/layout/HexagonCluster"/>
    <dgm:cxn modelId="{DFA499CD-022C-491C-AC98-D7E1792E2870}" type="presParOf" srcId="{FF6174B7-E21E-4315-8FD5-AC0831A29FB2}" destId="{55564EDD-6D5B-4DAA-9723-B6E71D9B5EF1}" srcOrd="0" destOrd="0" presId="urn:microsoft.com/office/officeart/2008/layout/HexagonCluster"/>
    <dgm:cxn modelId="{C3CB746B-C5C4-4794-83D7-63C658A538D9}" type="presParOf" srcId="{DEEDA878-E29E-4737-9E37-1560B7200215}" destId="{1303D69E-B058-4953-8235-6F58E47E5987}" srcOrd="5" destOrd="0" presId="urn:microsoft.com/office/officeart/2008/layout/HexagonCluster"/>
    <dgm:cxn modelId="{C6849346-0E7F-4B18-AD59-64C9B3C2F4B3}" type="presParOf" srcId="{1303D69E-B058-4953-8235-6F58E47E5987}" destId="{805F209C-AE53-4538-BD82-2B6EE11F4F5C}" srcOrd="0" destOrd="0" presId="urn:microsoft.com/office/officeart/2008/layout/HexagonCluster"/>
    <dgm:cxn modelId="{D7F33DA4-55C1-4008-A4CC-15EA41F69ABF}" type="presParOf" srcId="{DEEDA878-E29E-4737-9E37-1560B7200215}" destId="{B72F9995-3470-40C8-9E65-7BD00E0A9ABC}" srcOrd="6" destOrd="0" presId="urn:microsoft.com/office/officeart/2008/layout/HexagonCluster"/>
    <dgm:cxn modelId="{EDCA56F9-6FF1-4737-B1F2-1EF1D8F2A2ED}" type="presParOf" srcId="{B72F9995-3470-40C8-9E65-7BD00E0A9ABC}" destId="{A626349F-5F6B-4F9D-B172-3220CCF5320E}" srcOrd="0" destOrd="0" presId="urn:microsoft.com/office/officeart/2008/layout/HexagonCluster"/>
    <dgm:cxn modelId="{125300A8-28DF-4FDA-879B-04AECC74DF9A}" type="presParOf" srcId="{DEEDA878-E29E-4737-9E37-1560B7200215}" destId="{18508C92-C812-4EA3-BBC6-DD0EFAE4B061}" srcOrd="7" destOrd="0" presId="urn:microsoft.com/office/officeart/2008/layout/HexagonCluster"/>
    <dgm:cxn modelId="{0BEBB2AE-09FF-4E3F-A495-CA99220F173C}" type="presParOf" srcId="{18508C92-C812-4EA3-BBC6-DD0EFAE4B061}" destId="{7EBF60B3-9D71-4EE5-BB62-13F4FAB0534F}" srcOrd="0" destOrd="0" presId="urn:microsoft.com/office/officeart/2008/layout/HexagonCluster"/>
    <dgm:cxn modelId="{281BB53A-E336-450A-B785-F36F8C613B8B}" type="presParOf" srcId="{DEEDA878-E29E-4737-9E37-1560B7200215}" destId="{321B575E-27BE-4493-8BB9-2E9CF1AAD8C5}" srcOrd="8" destOrd="0" presId="urn:microsoft.com/office/officeart/2008/layout/HexagonCluster"/>
    <dgm:cxn modelId="{7E98E6EF-AA8E-4B21-B5C7-E38EBA83410D}" type="presParOf" srcId="{321B575E-27BE-4493-8BB9-2E9CF1AAD8C5}" destId="{8A7360C3-70C0-4299-9DC8-0233A255195F}" srcOrd="0" destOrd="0" presId="urn:microsoft.com/office/officeart/2008/layout/HexagonCluster"/>
    <dgm:cxn modelId="{9805AD17-ADE2-412F-BC1B-43FFAB8FFBAD}" type="presParOf" srcId="{DEEDA878-E29E-4737-9E37-1560B7200215}" destId="{F76DB6CF-2860-4EBD-B2C9-26A1CD3B921D}" srcOrd="9" destOrd="0" presId="urn:microsoft.com/office/officeart/2008/layout/HexagonCluster"/>
    <dgm:cxn modelId="{27629AC9-CBD2-4D5A-B743-829D898B3D7D}" type="presParOf" srcId="{F76DB6CF-2860-4EBD-B2C9-26A1CD3B921D}" destId="{3DCF95BE-9919-408D-BD18-FCC3635608F7}" srcOrd="0" destOrd="0" presId="urn:microsoft.com/office/officeart/2008/layout/HexagonCluster"/>
    <dgm:cxn modelId="{94645413-75BB-4A4B-9CC1-47D499551D42}" type="presParOf" srcId="{DEEDA878-E29E-4737-9E37-1560B7200215}" destId="{53983E13-D4CE-4BC4-A8CC-2C368132DD16}" srcOrd="10" destOrd="0" presId="urn:microsoft.com/office/officeart/2008/layout/HexagonCluster"/>
    <dgm:cxn modelId="{6EC5D1FF-F938-4BB7-9835-F1894B2EEB5B}" type="presParOf" srcId="{53983E13-D4CE-4BC4-A8CC-2C368132DD16}" destId="{76686414-C4F5-4121-8B63-B45C608AC2C0}" srcOrd="0" destOrd="0" presId="urn:microsoft.com/office/officeart/2008/layout/HexagonCluster"/>
    <dgm:cxn modelId="{4750306E-7F9E-463B-820E-AD4FA720FEC8}" type="presParOf" srcId="{DEEDA878-E29E-4737-9E37-1560B7200215}" destId="{7F4761CF-A58A-424B-A2B7-E4F1875B1F6E}" srcOrd="11" destOrd="0" presId="urn:microsoft.com/office/officeart/2008/layout/HexagonCluster"/>
    <dgm:cxn modelId="{44ED97FB-52D2-4936-BCA2-D4E28CAA3827}" type="presParOf" srcId="{7F4761CF-A58A-424B-A2B7-E4F1875B1F6E}" destId="{FF39A1CB-2BCD-4B41-9939-7F5A95D458D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89E99-0402-474C-9FF6-148BFC1505E2}">
      <dsp:nvSpPr>
        <dsp:cNvPr id="0" name=""/>
        <dsp:cNvSpPr/>
      </dsp:nvSpPr>
      <dsp:spPr>
        <a:xfrm>
          <a:off x="3563783" y="2614572"/>
          <a:ext cx="1846844" cy="159230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 err="1"/>
            <a:t>Hedelfińska</a:t>
          </a:r>
          <a:endParaRPr lang="pl-PL" sz="2100" kern="1200" dirty="0"/>
        </a:p>
      </dsp:txBody>
      <dsp:txXfrm>
        <a:off x="3850379" y="2861667"/>
        <a:ext cx="1273653" cy="1098112"/>
      </dsp:txXfrm>
    </dsp:sp>
    <dsp:sp modelId="{BF3C9305-03BC-496D-9385-63CB7CCD978F}">
      <dsp:nvSpPr>
        <dsp:cNvPr id="0" name=""/>
        <dsp:cNvSpPr/>
      </dsp:nvSpPr>
      <dsp:spPr>
        <a:xfrm>
          <a:off x="3611762" y="3317541"/>
          <a:ext cx="216231" cy="1863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FA091-938A-48D0-876D-A36B07677D8B}">
      <dsp:nvSpPr>
        <dsp:cNvPr id="0" name=""/>
        <dsp:cNvSpPr/>
      </dsp:nvSpPr>
      <dsp:spPr>
        <a:xfrm>
          <a:off x="1985093" y="1759315"/>
          <a:ext cx="1846844" cy="15923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E2940-3DC1-4743-8BD7-B320D6CAAABF}">
      <dsp:nvSpPr>
        <dsp:cNvPr id="0" name=""/>
        <dsp:cNvSpPr/>
      </dsp:nvSpPr>
      <dsp:spPr>
        <a:xfrm>
          <a:off x="3242393" y="3141273"/>
          <a:ext cx="216231" cy="1863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64EDD-6D5B-4DAA-9723-B6E71D9B5EF1}">
      <dsp:nvSpPr>
        <dsp:cNvPr id="0" name=""/>
        <dsp:cNvSpPr/>
      </dsp:nvSpPr>
      <dsp:spPr>
        <a:xfrm>
          <a:off x="5137216" y="1740384"/>
          <a:ext cx="1846844" cy="159230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 err="1"/>
            <a:t>Buttnera</a:t>
          </a:r>
          <a:r>
            <a:rPr lang="pl-PL" sz="2100" kern="1200" dirty="0"/>
            <a:t> czerwona</a:t>
          </a:r>
        </a:p>
      </dsp:txBody>
      <dsp:txXfrm>
        <a:off x="5423812" y="1987479"/>
        <a:ext cx="1273653" cy="1098112"/>
      </dsp:txXfrm>
    </dsp:sp>
    <dsp:sp modelId="{805F209C-AE53-4538-BD82-2B6EE11F4F5C}">
      <dsp:nvSpPr>
        <dsp:cNvPr id="0" name=""/>
        <dsp:cNvSpPr/>
      </dsp:nvSpPr>
      <dsp:spPr>
        <a:xfrm>
          <a:off x="6399774" y="3120659"/>
          <a:ext cx="216231" cy="1863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349F-5F6B-4F9D-B172-3220CCF5320E}">
      <dsp:nvSpPr>
        <dsp:cNvPr id="0" name=""/>
        <dsp:cNvSpPr/>
      </dsp:nvSpPr>
      <dsp:spPr>
        <a:xfrm>
          <a:off x="6710649" y="2614572"/>
          <a:ext cx="1846844" cy="15923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F60B3-9D71-4EE5-BB62-13F4FAB0534F}">
      <dsp:nvSpPr>
        <dsp:cNvPr id="0" name=""/>
        <dsp:cNvSpPr/>
      </dsp:nvSpPr>
      <dsp:spPr>
        <a:xfrm>
          <a:off x="6758627" y="3317541"/>
          <a:ext cx="216231" cy="1863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360C3-70C0-4299-9DC8-0233A255195F}">
      <dsp:nvSpPr>
        <dsp:cNvPr id="0" name=""/>
        <dsp:cNvSpPr/>
      </dsp:nvSpPr>
      <dsp:spPr>
        <a:xfrm>
          <a:off x="3563783" y="869981"/>
          <a:ext cx="1846844" cy="159230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 err="1"/>
            <a:t>Donissena</a:t>
          </a:r>
          <a:r>
            <a:rPr lang="pl-PL" sz="2100" kern="1200" dirty="0"/>
            <a:t> żółta</a:t>
          </a:r>
        </a:p>
      </dsp:txBody>
      <dsp:txXfrm>
        <a:off x="3850379" y="1117076"/>
        <a:ext cx="1273653" cy="1098112"/>
      </dsp:txXfrm>
    </dsp:sp>
    <dsp:sp modelId="{3DCF95BE-9919-408D-BD18-FCC3635608F7}">
      <dsp:nvSpPr>
        <dsp:cNvPr id="0" name=""/>
        <dsp:cNvSpPr/>
      </dsp:nvSpPr>
      <dsp:spPr>
        <a:xfrm>
          <a:off x="4815826" y="904478"/>
          <a:ext cx="216231" cy="1863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86414-C4F5-4121-8B63-B45C608AC2C0}">
      <dsp:nvSpPr>
        <dsp:cNvPr id="0" name=""/>
        <dsp:cNvSpPr/>
      </dsp:nvSpPr>
      <dsp:spPr>
        <a:xfrm>
          <a:off x="5165787" y="0"/>
          <a:ext cx="1846844" cy="15923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9A1CB-2BCD-4B41-9939-7F5A95D458D9}">
      <dsp:nvSpPr>
        <dsp:cNvPr id="0" name=""/>
        <dsp:cNvSpPr/>
      </dsp:nvSpPr>
      <dsp:spPr>
        <a:xfrm>
          <a:off x="5191767" y="699182"/>
          <a:ext cx="216231" cy="1863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Thursday, May 13,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Thursday, May 13,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3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Thursday, May 13,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0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Thursday, May 13,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41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Thursday, May 13,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6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Thursday, May 13,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0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Thursday, May 13,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8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Thursday, May 13,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9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Thursday, May 13,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2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Thursday, May 13,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8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Thursday, May 13,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9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Thursday, May 13,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6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pdw.pl/?ochrona-starych-odmian-drzew-owocowych,38" TargetMode="External"/><Relationship Id="rId2" Type="http://schemas.openxmlformats.org/officeDocument/2006/relationships/hyperlink" Target="http://www.stareodmiany.pl/index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hyperlink" Target="https://www.swiatkwiatow.pl/poradnik-ogrodniczy/czeresnie--odmiany-uprawa-i-przycinanie-id925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BB3B2C43-5E36-4768-8319-6752D24B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44326E-7BB3-4929-BE33-05CA64DBB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1CF4E0-AA2D-43CA-A528-C52FB1582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0873BAD-4FF5-43C3-B31E-24B9FBD8E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9319" y="576263"/>
            <a:ext cx="5054196" cy="2967606"/>
          </a:xfrm>
        </p:spPr>
        <p:txBody>
          <a:bodyPr anchor="b">
            <a:normAutofit/>
          </a:bodyPr>
          <a:lstStyle/>
          <a:p>
            <a:pPr algn="l"/>
            <a:endParaRPr lang="pl-PL" sz="4800" dirty="0"/>
          </a:p>
          <a:p>
            <a:r>
              <a:rPr lang="pl-PL" dirty="0"/>
              <a:t>Tradycyjny sad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41F234F-5DB0-413B-A5E7-DEBE392EA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9319" y="3764975"/>
            <a:ext cx="5054196" cy="2192683"/>
          </a:xfrm>
        </p:spPr>
        <p:txBody>
          <a:bodyPr>
            <a:normAutofit/>
          </a:bodyPr>
          <a:lstStyle/>
          <a:p>
            <a:r>
              <a:rPr lang="pl-PL" sz="2200" dirty="0"/>
              <a:t>Grupa Miodówek</a:t>
            </a:r>
          </a:p>
        </p:txBody>
      </p:sp>
      <p:pic>
        <p:nvPicPr>
          <p:cNvPr id="20" name="Picture 3" descr="Tęczowe malowane tło z teksturą">
            <a:extLst>
              <a:ext uri="{FF2B5EF4-FFF2-40B4-BE49-F238E27FC236}">
                <a16:creationId xmlns:a16="http://schemas.microsoft.com/office/drawing/2014/main" id="{D23AFFA1-F362-4D5D-8068-C3F1D3BA62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3" r="19906" b="-1"/>
          <a:stretch/>
        </p:blipFill>
        <p:spPr>
          <a:xfrm>
            <a:off x="-6472" y="10"/>
            <a:ext cx="5486394" cy="68579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B083774-A903-4B1B-BC6A-94C1F048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79921" y="0"/>
            <a:ext cx="287517" cy="6857992"/>
          </a:xfrm>
          <a:prstGeom prst="rect">
            <a:avLst/>
          </a:prstGeom>
          <a:solidFill>
            <a:srgbClr val="D4D860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5FB189-1F48-4A47-B036-6AF7E11A8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504676" y="-14198"/>
            <a:ext cx="0" cy="6858000"/>
          </a:xfrm>
          <a:prstGeom prst="line">
            <a:avLst/>
          </a:prstGeom>
          <a:ln w="9525" cap="rnd">
            <a:solidFill>
              <a:srgbClr val="D4D8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B335DD-3163-4EC5-8B6B-2AB53E64D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D4D8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75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98CFD3-DAD4-44A2-B54C-F9A6249A9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Uprawa czereśni - cięcie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D20C8D-FDFC-435B-8BAC-EA6A9B1E46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b="0" i="0" dirty="0">
              <a:solidFill>
                <a:schemeClr val="tx2">
                  <a:lumMod val="75000"/>
                </a:schemeClr>
              </a:solidFill>
              <a:effectLst/>
              <a:latin typeface="Georgia" panose="02040502050405020303" pitchFamily="18" charset="0"/>
            </a:endParaRPr>
          </a:p>
          <a:p>
            <a:r>
              <a:rPr lang="pl-PL" b="0" i="0" dirty="0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Po posadzeniu drzewka należy przyciąć na wysokość 80 cm, jeśli nie są rozgałęzione. </a:t>
            </a:r>
          </a:p>
          <a:p>
            <a:r>
              <a:rPr lang="pl-PL" b="0" i="0" dirty="0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W drugim i trzecim roku uprawy wszystkie rosnące pionowo pędy przyginamy, tak aby utworzyły szerokie kąty z przewodnikiem. </a:t>
            </a:r>
          </a:p>
          <a:p>
            <a:r>
              <a:rPr lang="pl-PL" b="0" i="0" dirty="0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Najlepszym terminem cięcia jest lato, po zbiorze owoców.</a:t>
            </a:r>
            <a:endParaRPr lang="pl-PL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D9F186B8-3458-4AF2-A7CF-304ACBCBA0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74672"/>
            <a:ext cx="4791075" cy="2508781"/>
          </a:xfrm>
        </p:spPr>
      </p:pic>
    </p:spTree>
    <p:extLst>
      <p:ext uri="{BB962C8B-B14F-4D97-AF65-F5344CB8AC3E}">
        <p14:creationId xmlns:p14="http://schemas.microsoft.com/office/powerpoint/2010/main" val="2530145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D62D9B-7F17-4B8B-AC3A-B141B9F58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Uprawa czereśni – ochrona owoców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95A311-A2EE-4D5D-80BC-D27AC17659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pl-PL" b="0" i="0" dirty="0">
              <a:solidFill>
                <a:schemeClr val="tx2">
                  <a:lumMod val="75000"/>
                </a:schemeClr>
              </a:solidFill>
              <a:effectLst/>
              <a:latin typeface="Georgia" panose="02040502050405020303" pitchFamily="18" charset="0"/>
            </a:endParaRPr>
          </a:p>
          <a:p>
            <a:r>
              <a:rPr lang="pl-PL" b="0" i="0" dirty="0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Niemałym problemem przy uprawie czereśni jest pękanie owoców (aby zabezpieczyć owoce, dwa tygodnie przed spodziewanymi zbiorami można nad każdym z drzewek utworzyć foliowy daszek)</a:t>
            </a:r>
            <a:endParaRPr lang="pl-PL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pl-PL" b="0" i="0" dirty="0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Odwiecznymi wrogami owoców czereśni są ptaki. Do ich odstraszania stosuje się głównie metody mechaniczne (odgłosy) i fizyczne (strach na wróble).</a:t>
            </a:r>
            <a:endParaRPr lang="pl-PL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41FB35C5-82FA-4916-BA62-C3A6D10423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33036"/>
            <a:ext cx="4791075" cy="3192053"/>
          </a:xfrm>
        </p:spPr>
      </p:pic>
    </p:spTree>
    <p:extLst>
      <p:ext uri="{BB962C8B-B14F-4D97-AF65-F5344CB8AC3E}">
        <p14:creationId xmlns:p14="http://schemas.microsoft.com/office/powerpoint/2010/main" val="2775650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8CB873-4680-4AC0-B87D-51629FB68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Uprawa czereśni - zbiory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89B7C7-3805-4327-A22B-2ACD912278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b="0" i="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pl-PL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pl-PL" b="0" i="0" dirty="0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Pierwsze zbiory możemy wykonać już w 2-3 roku po posadzeniu. Czereśnie wcześnie wchodzą w okres owocowania i z roku na rok plony są coraz bardziej obfite.</a:t>
            </a:r>
            <a:endParaRPr lang="pl-PL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D93AB55B-00EE-4883-9B18-3F649C7A3B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34889"/>
            <a:ext cx="4791075" cy="3188346"/>
          </a:xfrm>
        </p:spPr>
      </p:pic>
    </p:spTree>
    <p:extLst>
      <p:ext uri="{BB962C8B-B14F-4D97-AF65-F5344CB8AC3E}">
        <p14:creationId xmlns:p14="http://schemas.microsoft.com/office/powerpoint/2010/main" val="1379982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D4CD06-34EC-4EA0-9EFF-9A39BC46C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979606"/>
          </a:xfrm>
        </p:spPr>
        <p:txBody>
          <a:bodyPr>
            <a:normAutofit/>
          </a:bodyPr>
          <a:lstStyle/>
          <a:p>
            <a:pPr algn="ctr"/>
            <a:r>
              <a:rPr lang="pl-PL" sz="4800" dirty="0"/>
              <a:t>Działania Miodówek w naszej szkole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A3D4C3-7F5F-4044-B420-2820ADE96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15481"/>
            <a:ext cx="9144000" cy="2999581"/>
          </a:xfrm>
        </p:spPr>
        <p:txBody>
          <a:bodyPr>
            <a:noAutofit/>
          </a:bodyPr>
          <a:lstStyle/>
          <a:p>
            <a:r>
              <a:rPr lang="pl-PL" dirty="0"/>
              <a:t>30 kwietnia sadziliśmy nasze czereśnie w szkolnym ogrodzie</a:t>
            </a:r>
          </a:p>
          <a:p>
            <a:r>
              <a:rPr lang="pl-PL" dirty="0"/>
              <a:t>Tego dnia braliśmy udział w zielonym rekordzie Polski w </a:t>
            </a:r>
            <a:r>
              <a:rPr lang="pl-PL" dirty="0" err="1"/>
              <a:t>zasadzeniach</a:t>
            </a:r>
            <a:r>
              <a:rPr lang="pl-PL" dirty="0"/>
              <a:t> –wszystko po to aby poprawić jakość powietrza</a:t>
            </a:r>
          </a:p>
          <a:p>
            <a:r>
              <a:rPr lang="pl-PL" dirty="0"/>
              <a:t>Cała Polska w 191 miastach zasadziła 27 612 roślin w tym 6 naszych czereśni i 2 jabłonie</a:t>
            </a:r>
          </a:p>
        </p:txBody>
      </p:sp>
    </p:spTree>
    <p:extLst>
      <p:ext uri="{BB962C8B-B14F-4D97-AF65-F5344CB8AC3E}">
        <p14:creationId xmlns:p14="http://schemas.microsoft.com/office/powerpoint/2010/main" val="2071590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4155D0-30C8-43C6-A007-6D499520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Nasze szkolne drzewka owocowe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2A5BA99F-07AD-4775-8629-29DA37D750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Znalezienie miejsca</a:t>
            </a:r>
          </a:p>
          <a:p>
            <a:pPr algn="ctr"/>
            <a:r>
              <a:rPr lang="pl-PL" dirty="0"/>
              <a:t>Wykopanie dziury</a:t>
            </a:r>
          </a:p>
          <a:p>
            <a:pPr algn="ctr"/>
            <a:endParaRPr lang="pl-PL" dirty="0"/>
          </a:p>
        </p:txBody>
      </p:sp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4572CE6A-9E30-48FA-8DF5-DB32BF2BAD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159" y="1825625"/>
            <a:ext cx="3155156" cy="4206875"/>
          </a:xfrm>
        </p:spPr>
      </p:pic>
    </p:spTree>
    <p:extLst>
      <p:ext uri="{BB962C8B-B14F-4D97-AF65-F5344CB8AC3E}">
        <p14:creationId xmlns:p14="http://schemas.microsoft.com/office/powerpoint/2010/main" val="1617533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C59520-C9D7-43BE-92DF-CFB27E03E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Nasze szkolne drzewka owocowe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8F7261-F22C-47EE-AD38-4D33FE0679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Przycięcie korzeni</a:t>
            </a:r>
          </a:p>
          <a:p>
            <a:pPr algn="ctr"/>
            <a:r>
              <a:rPr lang="pl-PL" dirty="0"/>
              <a:t>Ułożenie w dołku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9D12A495-709E-4F20-9600-253EFF9C4A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159" y="1825625"/>
            <a:ext cx="3155156" cy="4206875"/>
          </a:xfrm>
        </p:spPr>
      </p:pic>
    </p:spTree>
    <p:extLst>
      <p:ext uri="{BB962C8B-B14F-4D97-AF65-F5344CB8AC3E}">
        <p14:creationId xmlns:p14="http://schemas.microsoft.com/office/powerpoint/2010/main" val="980937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8E28C5-2606-47CC-8369-36E1FF473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Nasze szkolne drzewka owocowe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F0C1F0-08A8-4C5D-9A0A-50CC7402E1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Trzymanie drzewka w linii prostej</a:t>
            </a:r>
          </a:p>
          <a:p>
            <a:pPr algn="ctr"/>
            <a:r>
              <a:rPr lang="pl-PL" dirty="0"/>
              <a:t>Zasypanie korzeni - zasadzenie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A1FD445-1E68-42CD-8814-E708E3A919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159" y="1825625"/>
            <a:ext cx="3155156" cy="4206875"/>
          </a:xfrm>
        </p:spPr>
      </p:pic>
    </p:spTree>
    <p:extLst>
      <p:ext uri="{BB962C8B-B14F-4D97-AF65-F5344CB8AC3E}">
        <p14:creationId xmlns:p14="http://schemas.microsoft.com/office/powerpoint/2010/main" val="3431089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B7A9EB-8D41-45BC-B9F0-903818E5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Nasze szkolne drzewka owocowe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8E502E-63A6-4C6F-8F1C-6FEB2F9F2A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Uformowanie ziemi</a:t>
            </a:r>
          </a:p>
          <a:p>
            <a:pPr algn="ctr"/>
            <a:r>
              <a:rPr lang="pl-PL" dirty="0"/>
              <a:t>Podlanie drzewka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D5E7DD15-2A29-4F3C-A9C8-DE18AA6273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159" y="1825625"/>
            <a:ext cx="3155156" cy="4206875"/>
          </a:xfrm>
        </p:spPr>
      </p:pic>
    </p:spTree>
    <p:extLst>
      <p:ext uri="{BB962C8B-B14F-4D97-AF65-F5344CB8AC3E}">
        <p14:creationId xmlns:p14="http://schemas.microsoft.com/office/powerpoint/2010/main" val="638502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FCFE1B-583D-4632-BF04-DDCD9C3AF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Nasze zasadzone drzewka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2A7FC71-EA2B-4C2C-AAFA-B325DFCC3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95" y="1825625"/>
            <a:ext cx="5750245" cy="4312684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7DCC664-32EE-4E68-BD54-9C28129BD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31" y="1825625"/>
            <a:ext cx="3234513" cy="431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64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D2BFA2-944A-474B-9E41-86410F3C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Zasadzone drzewka</a:t>
            </a:r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DE250A09-EC0E-4D55-A432-F002EE16C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96" y="2328526"/>
            <a:ext cx="2766017" cy="3688023"/>
          </a:xfr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69C49A5-BBCA-4292-8EBA-1764ABA37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89" y="2329990"/>
            <a:ext cx="2776882" cy="3702509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9E336382-2035-49B2-A0A5-6B82099EC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60" y="2328529"/>
            <a:ext cx="2766016" cy="3688021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C137FB91-BC2C-4DB6-954A-5C5204FB8C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860" y="2328526"/>
            <a:ext cx="2777980" cy="370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6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1FC2BF8A-FF45-4083-8AF9-E79235BA7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Miodówki i społeczność szkolna poznają projekt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1B82BCB7-CD5F-4CA3-9099-B03965071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16" y="4433118"/>
            <a:ext cx="10542587" cy="1265110"/>
          </a:xfr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FB777DC-D0A0-4F4E-BC75-AA7947975E40}"/>
              </a:ext>
            </a:extLst>
          </p:cNvPr>
          <p:cNvSpPr txBox="1"/>
          <p:nvPr/>
        </p:nvSpPr>
        <p:spPr>
          <a:xfrm flipH="1">
            <a:off x="1228723" y="2547079"/>
            <a:ext cx="9172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0" dirty="0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Czereśnia</a:t>
            </a:r>
            <a:r>
              <a:rPr lang="pl-PL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 ma duże wymagania glebowe. Lubi gleby żyzne, przewiewne i ciepłe. Najlepsze w </a:t>
            </a:r>
            <a:r>
              <a:rPr lang="pl-PL" sz="2400" b="1" i="0" dirty="0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uprawie czereśni</a:t>
            </a:r>
            <a:r>
              <a:rPr lang="pl-PL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 będą gleby płowe i brunatne wytworzone z glin lub utworów pyłowych.</a:t>
            </a:r>
            <a:endParaRPr lang="pl-PL" sz="24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01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7FEAABCD-3896-48B9-B3A0-C490C65F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Wykorzystano informacje ze stron Internetowych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E41806A-2043-4982-9190-4F65D795C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400" dirty="0">
                <a:latin typeface="Georgia" panose="02040502050405020303" pitchFamily="18" charset="0"/>
                <a:hlinkClick r:id="rId2"/>
              </a:rPr>
              <a:t>http://www.stareodmiany.pl/index.php</a:t>
            </a:r>
            <a:endParaRPr lang="pl-PL" sz="1400" dirty="0">
              <a:latin typeface="Georgia" panose="02040502050405020303" pitchFamily="18" charset="0"/>
            </a:endParaRPr>
          </a:p>
          <a:p>
            <a:r>
              <a:rPr lang="pl-PL" sz="1400" dirty="0">
                <a:latin typeface="Georgia" panose="02040502050405020303" pitchFamily="18" charset="0"/>
                <a:hlinkClick r:id="rId3"/>
              </a:rPr>
              <a:t>http://www.tpdw.pl/?ochrona-starych-odmian-drzew-owocowych,38</a:t>
            </a:r>
            <a:endParaRPr lang="pl-PL" sz="1400" dirty="0">
              <a:latin typeface="Georgia" panose="02040502050405020303" pitchFamily="18" charset="0"/>
            </a:endParaRPr>
          </a:p>
          <a:p>
            <a:r>
              <a:rPr lang="pl-PL" sz="1400" dirty="0">
                <a:latin typeface="Georgia" panose="02040502050405020303" pitchFamily="18" charset="0"/>
                <a:hlinkClick r:id="rId4"/>
              </a:rPr>
              <a:t>https://www.swiatkwiatow.pl/poradnik-ogrodniczy/czeresnie--odmiany-uprawa-i-przycinanie-id925.html</a:t>
            </a:r>
            <a:endParaRPr lang="pl-PL" sz="1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pl-PL" sz="1400" dirty="0">
              <a:latin typeface="Georgia" panose="02040502050405020303" pitchFamily="18" charset="0"/>
            </a:endParaRPr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1CEBAD0-8CCA-4EFC-ABA7-B970CEE16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75" y="3045660"/>
            <a:ext cx="5166649" cy="34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0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082CF4-C2F3-445D-9E67-B35C2A71F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Znaczenie sadów dla przyrody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2D3893-8C10-4E89-A374-E6AA93F099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endParaRPr lang="pl-PL" b="0" i="0" dirty="0">
              <a:solidFill>
                <a:schemeClr val="tx2">
                  <a:lumMod val="75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pl-PL" b="0" i="0" dirty="0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Stare odmiany drzew owocowych są bardziej odporne na choroby i szkodniki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A</a:t>
            </a:r>
            <a:r>
              <a:rPr lang="pl-PL" b="0" i="0" dirty="0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by trafić na nasz stół, nie muszą być wielokrotnie opryskiwane środkami chemicznymi.</a:t>
            </a:r>
          </a:p>
          <a:p>
            <a:pPr marL="457200" indent="-457200">
              <a:buAutoNum type="arabicPeriod"/>
            </a:pPr>
            <a:r>
              <a:rPr lang="pl-PL" b="0" i="0" dirty="0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We wnętrzu koron i pod nimi panuje swoisty mikroklimat umożliwiający rozwój niektórym gatunkom roślin (porosty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).</a:t>
            </a:r>
          </a:p>
          <a:p>
            <a:pPr marL="457200" indent="-457200">
              <a:buAutoNum type="arabicPeriod"/>
            </a:pPr>
            <a:r>
              <a:rPr lang="pl-PL" b="0" i="0" dirty="0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Są kryjówkami dla drobnej zwierzyny oraz miejscem jej żerowania, zwiększając różnorodność biologiczną terenu.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M</a:t>
            </a:r>
            <a:r>
              <a:rPr lang="pl-PL" b="0" i="0" dirty="0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ają duże znaczenie dla rozrodu ptaków.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35A2DCF5-2BC3-40C9-B13E-A45F945EC4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81573"/>
            <a:ext cx="4791075" cy="2694979"/>
          </a:xfrm>
        </p:spPr>
      </p:pic>
    </p:spTree>
    <p:extLst>
      <p:ext uri="{BB962C8B-B14F-4D97-AF65-F5344CB8AC3E}">
        <p14:creationId xmlns:p14="http://schemas.microsoft.com/office/powerpoint/2010/main" val="83298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D38B1B-FBA7-41E8-A4C1-1194E7FA6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Ochrona starych odmian drzew owocowych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A1A9AF-03C0-41C8-BCBF-CBDEE4150A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endParaRPr lang="pl-PL" b="0" i="0" dirty="0">
              <a:solidFill>
                <a:schemeClr val="tx2">
                  <a:lumMod val="75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pl-PL" b="0" i="0" dirty="0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Głównym celem realizacji projektu jest zabezpieczenie przed wyginięciem starych odmian drzew owocowych, głównie jabłoni i śliw, które w niewielkiej liczbie występują w starych, niejednokrotnie 80-100 letnich sadach w Dolinie Dolnej Wisły.</a:t>
            </a:r>
          </a:p>
          <a:p>
            <a:pPr marL="457200" indent="-457200">
              <a:buAutoNum type="arabicPeriod"/>
            </a:pPr>
            <a:r>
              <a:rPr lang="pl-PL" b="0" i="0" dirty="0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Program ratowania odmian roślin użytkowych w miejscu pierwotnego ich występowania ("in situ") jest najskuteczniejszą metodą ochrony zasobów genowych (czyli wszystkich gatunków, odmian oraz form roślin uprawianych przez człowieka łącznie z ich dzikimi przodkami).</a:t>
            </a:r>
            <a:endParaRPr lang="pl-PL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B7E61540-AEED-4763-BA76-4DF2F946C8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32409"/>
            <a:ext cx="4791075" cy="3593306"/>
          </a:xfrm>
        </p:spPr>
      </p:pic>
    </p:spTree>
    <p:extLst>
      <p:ext uri="{BB962C8B-B14F-4D97-AF65-F5344CB8AC3E}">
        <p14:creationId xmlns:p14="http://schemas.microsoft.com/office/powerpoint/2010/main" val="45320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3EDAC3-7252-49EA-A044-966C520F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 tym roku dbamy o czereśnie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F0ACC4-D94C-4DCC-9B7A-FD8E6D765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pl-PL" b="0" i="0" dirty="0">
              <a:solidFill>
                <a:schemeClr val="tx2">
                  <a:lumMod val="75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pl-PL" b="0" i="0" dirty="0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Stare odmiany czereśni</a:t>
            </a:r>
          </a:p>
          <a:p>
            <a:endParaRPr lang="pl-PL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63E48FEE-A8CC-4060-BF9F-99B353358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253295"/>
              </p:ext>
            </p:extLst>
          </p:nvPr>
        </p:nvGraphicFramePr>
        <p:xfrm>
          <a:off x="2032000" y="3103316"/>
          <a:ext cx="81280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411184635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0584664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81623341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7578644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64763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Bladoróżowa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Buttnera</a:t>
                      </a:r>
                      <a:r>
                        <a:rPr lang="pl-PL" dirty="0"/>
                        <a:t> czerwona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Czarna późna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Donissena</a:t>
                      </a:r>
                      <a:r>
                        <a:rPr lang="pl-PL" dirty="0"/>
                        <a:t> żółta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Drogana</a:t>
                      </a:r>
                      <a:r>
                        <a:rPr lang="pl-PL" dirty="0"/>
                        <a:t> żółta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05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Hedelfińska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Kanarkowa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Kunzego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Jaboulay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Kassina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205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Marchijska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Miodówka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Różowa wielka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Schneidera późna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Wolska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083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40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4F3041-BAFF-472F-844E-C4895D745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Wybrane odmiany czereśni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2AD8B2B9-B401-4636-A642-74DC9530BA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150960"/>
              </p:ext>
            </p:extLst>
          </p:nvPr>
        </p:nvGraphicFramePr>
        <p:xfrm>
          <a:off x="420688" y="1825625"/>
          <a:ext cx="10542587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7967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DB8DF2-1F73-4933-9BF2-AB5A69549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Ćwiczenie – konkurs na logo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05C9D6F-C088-497E-9879-CBA20AC3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/>
              <a:t>Znajdź w Internecie, czasopismach lub książkach inne stare odmiany czereśni,</a:t>
            </a:r>
          </a:p>
          <a:p>
            <a:pPr algn="ctr"/>
            <a:r>
              <a:rPr lang="pl-PL" dirty="0"/>
              <a:t>Zrób zdjęcia, </a:t>
            </a:r>
          </a:p>
          <a:p>
            <a:pPr algn="ctr"/>
            <a:r>
              <a:rPr lang="pl-PL" dirty="0"/>
              <a:t>Przynieś książki z czereśniami,</a:t>
            </a:r>
          </a:p>
          <a:p>
            <a:pPr algn="ctr"/>
            <a:r>
              <a:rPr lang="pl-PL" dirty="0"/>
              <a:t>Narysuj je! Zaprojektuj logo!</a:t>
            </a:r>
          </a:p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33AE424-4008-4B31-A651-5726E0776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829" y="3766275"/>
            <a:ext cx="6540342" cy="286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20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5300D7-7D87-424B-BD65-B17EC68054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8075" y="2200940"/>
            <a:ext cx="4489450" cy="195107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300" dirty="0"/>
              <a:t>Rozstrzygnięcie konkursu na logo</a:t>
            </a:r>
            <a:br>
              <a:rPr lang="pl-PL" sz="5300" dirty="0"/>
            </a:br>
            <a:br>
              <a:rPr lang="pl-PL" sz="5300" dirty="0"/>
            </a:br>
            <a:br>
              <a:rPr lang="pl-PL" dirty="0"/>
            </a:br>
            <a:r>
              <a:rPr lang="pl-PL" sz="2700" dirty="0"/>
              <a:t>dziękujemy klasie 1dPP za wspaniały pomysł i wykonanie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4B21BD69-CD92-447A-AAEF-910D31B31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89616"/>
            <a:ext cx="4001539" cy="586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4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1ED9E5-2035-4375-A558-D659CA2A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Uprawa czereśni – wybór stanowiska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E4D498-14A5-4E82-A15D-76A2AF6180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dirty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Żyzna i głęboka gleba</a:t>
            </a:r>
          </a:p>
          <a:p>
            <a:r>
              <a:rPr lang="pl-PL" dirty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Osłonięte od chłodnych wiatrów</a:t>
            </a:r>
          </a:p>
          <a:p>
            <a:r>
              <a:rPr lang="pl-PL" dirty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Miejsce słoneczne i zaciszne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3E22DB4D-AA4F-458F-9083-5486C63F88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2" y="1718546"/>
            <a:ext cx="2257425" cy="4803038"/>
          </a:xfrm>
        </p:spPr>
      </p:pic>
    </p:spTree>
    <p:extLst>
      <p:ext uri="{BB962C8B-B14F-4D97-AF65-F5344CB8AC3E}">
        <p14:creationId xmlns:p14="http://schemas.microsoft.com/office/powerpoint/2010/main" val="2315507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Pakiet Offic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558</Words>
  <Application>Microsoft Office PowerPoint</Application>
  <PresentationFormat>Panoramiczny</PresentationFormat>
  <Paragraphs>98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Arial</vt:lpstr>
      <vt:lpstr>Dante</vt:lpstr>
      <vt:lpstr>Dante (Headings)2</vt:lpstr>
      <vt:lpstr>Georgia</vt:lpstr>
      <vt:lpstr>Helvetica Neue Medium</vt:lpstr>
      <vt:lpstr>Wingdings 2</vt:lpstr>
      <vt:lpstr>OffsetVTI</vt:lpstr>
      <vt:lpstr> Tradycyjny sad</vt:lpstr>
      <vt:lpstr>Miodówki i społeczność szkolna poznają projekt</vt:lpstr>
      <vt:lpstr>Znaczenie sadów dla przyrody</vt:lpstr>
      <vt:lpstr>Ochrona starych odmian drzew owocowych</vt:lpstr>
      <vt:lpstr>W tym roku dbamy o czereśnie</vt:lpstr>
      <vt:lpstr>Wybrane odmiany czereśni</vt:lpstr>
      <vt:lpstr>Ćwiczenie – konkurs na logo</vt:lpstr>
      <vt:lpstr>Rozstrzygnięcie konkursu na logo   dziękujemy klasie 1dPP za wspaniały pomysł i wykonanie</vt:lpstr>
      <vt:lpstr>Uprawa czereśni – wybór stanowiska</vt:lpstr>
      <vt:lpstr>Uprawa czereśni - cięcie</vt:lpstr>
      <vt:lpstr>Uprawa czereśni – ochrona owoców</vt:lpstr>
      <vt:lpstr>Uprawa czereśni - zbiory</vt:lpstr>
      <vt:lpstr>Działania Miodówek w naszej szkole</vt:lpstr>
      <vt:lpstr>Nasze szkolne drzewka owocowe</vt:lpstr>
      <vt:lpstr>Nasze szkolne drzewka owocowe</vt:lpstr>
      <vt:lpstr>Nasze szkolne drzewka owocowe</vt:lpstr>
      <vt:lpstr>Nasze szkolne drzewka owocowe</vt:lpstr>
      <vt:lpstr>Nasze zasadzone drzewka</vt:lpstr>
      <vt:lpstr>Zasadzone drzewka</vt:lpstr>
      <vt:lpstr>Wykorzystano informacje ze stron Internetowych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Tradycyjny sad</dc:title>
  <dc:creator>Barbara Pytelewska</dc:creator>
  <cp:lastModifiedBy>Barbara Pytelewska</cp:lastModifiedBy>
  <cp:revision>15</cp:revision>
  <dcterms:created xsi:type="dcterms:W3CDTF">2021-03-01T19:06:44Z</dcterms:created>
  <dcterms:modified xsi:type="dcterms:W3CDTF">2021-05-13T12:28:45Z</dcterms:modified>
</cp:coreProperties>
</file>